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FB67-FFA4-4572-9FE0-A87B5345EC0E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F610-31E9-4F72-A27F-3C44FB216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FB67-FFA4-4572-9FE0-A87B5345EC0E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F610-31E9-4F72-A27F-3C44FB216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FB67-FFA4-4572-9FE0-A87B5345EC0E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F610-31E9-4F72-A27F-3C44FB216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FB67-FFA4-4572-9FE0-A87B5345EC0E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F610-31E9-4F72-A27F-3C44FB216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FB67-FFA4-4572-9FE0-A87B5345EC0E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F610-31E9-4F72-A27F-3C44FB216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FB67-FFA4-4572-9FE0-A87B5345EC0E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F610-31E9-4F72-A27F-3C44FB216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FB67-FFA4-4572-9FE0-A87B5345EC0E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F610-31E9-4F72-A27F-3C44FB216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FB67-FFA4-4572-9FE0-A87B5345EC0E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F610-31E9-4F72-A27F-3C44FB216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FB67-FFA4-4572-9FE0-A87B5345EC0E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F610-31E9-4F72-A27F-3C44FB216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FB67-FFA4-4572-9FE0-A87B5345EC0E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F610-31E9-4F72-A27F-3C44FB216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FB67-FFA4-4572-9FE0-A87B5345EC0E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F610-31E9-4F72-A27F-3C44FB216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CFB67-FFA4-4572-9FE0-A87B5345EC0E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7F610-31E9-4F72-A27F-3C44FB216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entlibrary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library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1785926"/>
            <a:ext cx="8229600" cy="335758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Северо- </a:t>
            </a:r>
            <a:r>
              <a:rPr lang="ru-RU" sz="1800" b="1" i="1" dirty="0" smtClean="0">
                <a:solidFill>
                  <a:srgbClr val="002060"/>
                </a:solidFill>
              </a:rPr>
              <a:t>Восточный федеральный университет им.М.К.Аммосова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Научная библиотека </a:t>
            </a:r>
            <a:r>
              <a:rPr 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Руководство пользователя электронной библиотечной системы 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«Консультант  студента»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2020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Сергей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52"/>
            <a:ext cx="5572164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72074"/>
            <a:ext cx="7972452" cy="1357322"/>
          </a:xfrm>
        </p:spPr>
        <p:txBody>
          <a:bodyPr>
            <a:noAutofit/>
          </a:bodyPr>
          <a:lstStyle/>
          <a:p>
            <a:pPr algn="l"/>
            <a:r>
              <a:rPr lang="ru-RU" sz="1600" dirty="0"/>
              <a:t>В </a:t>
            </a:r>
            <a:r>
              <a:rPr lang="ru-RU" sz="1600" dirty="0" smtClean="0"/>
              <a:t>разделе  </a:t>
            </a:r>
            <a:r>
              <a:rPr lang="ru-RU" sz="1600" b="1" i="1" dirty="0">
                <a:solidFill>
                  <a:srgbClr val="FF0000"/>
                </a:solidFill>
              </a:rPr>
              <a:t>«</a:t>
            </a:r>
            <a:r>
              <a:rPr lang="ru-RU" sz="1600" b="1" i="1" dirty="0" smtClean="0">
                <a:solidFill>
                  <a:srgbClr val="FF0000"/>
                </a:solidFill>
              </a:rPr>
              <a:t>Синхронизация»  </a:t>
            </a:r>
            <a:r>
              <a:rPr lang="ru-RU" sz="1600" dirty="0" smtClean="0"/>
              <a:t>Вы </a:t>
            </a:r>
            <a:r>
              <a:rPr lang="ru-RU" sz="1600" dirty="0"/>
              <a:t>можете объединить лишние (дублирующие) учетные записи. Если Вы регистрировались на сайте не один раз, желательно отказаться от использования устаревших, не актуальных для Вас логинов.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Содержимое 3" descr="https://www.studentlibrary.ru/patrns/images/instructions/sync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635798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072074"/>
            <a:ext cx="7143800" cy="1571636"/>
          </a:xfrm>
        </p:spPr>
        <p:txBody>
          <a:bodyPr>
            <a:noAutofit/>
          </a:bodyPr>
          <a:lstStyle/>
          <a:p>
            <a:pPr algn="l"/>
            <a:r>
              <a:rPr lang="ru-RU" sz="1800" dirty="0"/>
              <a:t>В разделе </a:t>
            </a:r>
            <a:r>
              <a:rPr lang="ru-RU" sz="1800" b="1" i="1" dirty="0">
                <a:solidFill>
                  <a:srgbClr val="FF0000"/>
                </a:solidFill>
              </a:rPr>
              <a:t>«Избранное»</a:t>
            </a:r>
            <a:r>
              <a:rPr lang="ru-RU" sz="1800" dirty="0"/>
              <a:t> Вы можете увидеть все Ваши закладки, проставленные на различные книги (более подробно в разделе инструкции «Чтение книг» - «Закладки»).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https://www.studentlibrary.ru/patrns/images/instructions/bookmark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31797"/>
            <a:ext cx="6565262" cy="474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286388"/>
            <a:ext cx="7615262" cy="1285884"/>
          </a:xfrm>
        </p:spPr>
        <p:txBody>
          <a:bodyPr>
            <a:normAutofit/>
          </a:bodyPr>
          <a:lstStyle/>
          <a:p>
            <a:pPr algn="l"/>
            <a:r>
              <a:rPr lang="ru-RU" sz="1800" dirty="0"/>
              <a:t>Если Вы забыли свой пароль, то его можно легко восстановить, заполнив одно из трех полей и нажать </a:t>
            </a:r>
            <a:r>
              <a:rPr lang="ru-RU" sz="1800" b="1" dirty="0">
                <a:solidFill>
                  <a:srgbClr val="FF0000"/>
                </a:solidFill>
              </a:rPr>
              <a:t>«восстановить». </a:t>
            </a:r>
            <a:r>
              <a:rPr lang="ru-RU" sz="1800" dirty="0"/>
              <a:t>Новый пароль к Вам придет на эл. почту, которую Вы указали при регистрации.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https://www.studentlibrary.ru/patrns/images/instructions/new_pwrestore_form_writ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9"/>
            <a:ext cx="635094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https://www.studentlibrary.ru/patrns/images/instructions/reg_login_persona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6143668" cy="459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500166" y="142852"/>
            <a:ext cx="60722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Шаг 6.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Если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Вы уже получили доступ, то для входа в ЭБС нажмите на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кнопку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«Вход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/ Регистрация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» в правом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верхнем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углу экрана.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solidFill>
                  <a:srgbClr val="FF0000"/>
                </a:solidFill>
              </a:rPr>
              <a:t>Шаг 7.  </a:t>
            </a:r>
            <a:r>
              <a:rPr lang="ru-RU" sz="2000" dirty="0" smtClean="0"/>
              <a:t>В </a:t>
            </a:r>
            <a:r>
              <a:rPr lang="ru-RU" sz="2000" dirty="0"/>
              <a:t>открывшемся окне введите своё имя пользователя (login) и пароль, далее нажмите </a:t>
            </a:r>
            <a:r>
              <a:rPr lang="ru-RU" sz="2000" dirty="0">
                <a:solidFill>
                  <a:srgbClr val="FF0000"/>
                </a:solidFill>
              </a:rPr>
              <a:t>«Вход» </a:t>
            </a:r>
            <a:r>
              <a:rPr lang="ru-RU" sz="2000" dirty="0"/>
              <a:t>(не забудьте, что Вам нужно было пройти регистрацию до входа в систему!).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https://www.studentlibrary.ru/patrns/images/instructions/new_enter_form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6350948" cy="509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082660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solidFill>
                  <a:srgbClr val="FF0000"/>
                </a:solidFill>
              </a:rPr>
              <a:t>Шаг 8. </a:t>
            </a:r>
            <a:r>
              <a:rPr lang="ru-RU" sz="2000" dirty="0" smtClean="0"/>
              <a:t> После </a:t>
            </a:r>
            <a:r>
              <a:rPr lang="ru-RU" sz="2000" dirty="0" smtClean="0"/>
              <a:t>получения удаленного доступа на главной странице в разделе </a:t>
            </a:r>
            <a:r>
              <a:rPr lang="ru-RU" sz="2000" dirty="0" smtClean="0">
                <a:solidFill>
                  <a:srgbClr val="FF0000"/>
                </a:solidFill>
              </a:rPr>
              <a:t>«Мои </a:t>
            </a:r>
            <a:r>
              <a:rPr lang="ru-RU" sz="2000" dirty="0" smtClean="0">
                <a:solidFill>
                  <a:srgbClr val="FF0000"/>
                </a:solidFill>
              </a:rPr>
              <a:t>подписки</a:t>
            </a:r>
            <a:r>
              <a:rPr lang="ru-RU" sz="2000" dirty="0" smtClean="0"/>
              <a:t>» Вы увидите комплект книг, доступных для вашего </a:t>
            </a:r>
            <a:r>
              <a:rPr lang="ru-RU" sz="2000" dirty="0" smtClean="0"/>
              <a:t>ВУЗа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https://www.studentlibrary.ru/patrns/images/instructions/my_complect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678661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800" dirty="0" smtClean="0"/>
              <a:t>Подтверждением входа будет появление надписи </a:t>
            </a:r>
            <a:r>
              <a:rPr lang="ru-RU" sz="1800" dirty="0" smtClean="0">
                <a:solidFill>
                  <a:srgbClr val="FF0000"/>
                </a:solidFill>
              </a:rPr>
              <a:t>«Личный </a:t>
            </a:r>
            <a:r>
              <a:rPr lang="ru-RU" sz="1800" dirty="0" smtClean="0">
                <a:solidFill>
                  <a:srgbClr val="FF0000"/>
                </a:solidFill>
              </a:rPr>
              <a:t>кабинет» </a:t>
            </a:r>
            <a:r>
              <a:rPr lang="ru-RU" sz="1800" dirty="0" smtClean="0"/>
              <a:t>в правом верхнем углу экрана рядом с Вашим именем.</a:t>
            </a:r>
            <a:br>
              <a:rPr lang="ru-RU" sz="1800" dirty="0" smtClean="0"/>
            </a:br>
            <a:r>
              <a:rPr lang="ru-RU" sz="1800" dirty="0" smtClean="0"/>
              <a:t>А в «Личном кабинете» в закладке </a:t>
            </a:r>
            <a:r>
              <a:rPr lang="ru-RU" sz="1800" dirty="0" smtClean="0">
                <a:solidFill>
                  <a:srgbClr val="FF0000"/>
                </a:solidFill>
              </a:rPr>
              <a:t>«Доступ» </a:t>
            </a:r>
            <a:r>
              <a:rPr lang="ru-RU" sz="1800" dirty="0" smtClean="0"/>
              <a:t>появятся </a:t>
            </a:r>
            <a:r>
              <a:rPr lang="ru-RU" sz="1800" dirty="0" smtClean="0"/>
              <a:t>включенные </a:t>
            </a:r>
            <a:r>
              <a:rPr lang="ru-RU" sz="1800" dirty="0" smtClean="0"/>
              <a:t>подписки, с информацией к комплекту с какой даты был открыт доступ и на какой </a:t>
            </a:r>
            <a:r>
              <a:rPr lang="ru-RU" sz="1800" dirty="0" smtClean="0"/>
              <a:t>срок.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https://www.studentlibrary.ru/patrns/images/instructions/my_complects_code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35798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</a:t>
            </a:r>
            <a:r>
              <a:rPr lang="ru-RU" b="1" i="1" dirty="0" smtClean="0">
                <a:solidFill>
                  <a:srgbClr val="0070C0"/>
                </a:solidFill>
              </a:rPr>
              <a:t>Благодарим за внимание!</a:t>
            </a: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600" dirty="0" smtClean="0"/>
              <a:t>                                                             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 smtClean="0"/>
              <a:t>                                                                </a:t>
            </a:r>
            <a:r>
              <a:rPr lang="ru-RU" sz="1600" i="1" dirty="0" smtClean="0"/>
              <a:t>Подготовила вед. библиотекарь НЗ ОГЛ Иванова Т.И.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</a:t>
            </a:r>
            <a:r>
              <a:rPr lang="ru-RU" sz="2400" b="1" i="1" dirty="0" smtClean="0">
                <a:solidFill>
                  <a:srgbClr val="FF0000"/>
                </a:solidFill>
              </a:rPr>
              <a:t>Уважаемые пользователи! </a:t>
            </a:r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    </a:t>
            </a:r>
            <a:r>
              <a:rPr lang="ru-RU" sz="2000" b="1" i="1" dirty="0" smtClean="0">
                <a:solidFill>
                  <a:srgbClr val="002060"/>
                </a:solidFill>
              </a:rPr>
              <a:t>Научная библиотека СВФУ </a:t>
            </a:r>
            <a:r>
              <a:rPr lang="ru-RU" sz="2000" dirty="0" smtClean="0">
                <a:solidFill>
                  <a:srgbClr val="002060"/>
                </a:solidFill>
              </a:rPr>
              <a:t>приглашает Вас в м</a:t>
            </a:r>
            <a:r>
              <a:rPr lang="ru-RU" sz="2000" dirty="0" smtClean="0">
                <a:solidFill>
                  <a:srgbClr val="002060"/>
                </a:solidFill>
              </a:rPr>
              <a:t>ногопрофильный </a:t>
            </a:r>
            <a:r>
              <a:rPr lang="ru-RU" sz="2000" dirty="0">
                <a:solidFill>
                  <a:srgbClr val="002060"/>
                </a:solidFill>
              </a:rPr>
              <a:t>образовательный ресурс </a:t>
            </a:r>
            <a:r>
              <a:rPr lang="ru-RU" sz="2000" b="1" dirty="0">
                <a:solidFill>
                  <a:srgbClr val="FF0000"/>
                </a:solidFill>
              </a:rPr>
              <a:t>"Консультант студента" </a:t>
            </a:r>
            <a:r>
              <a:rPr lang="ru-RU" sz="2000" dirty="0">
                <a:solidFill>
                  <a:srgbClr val="002060"/>
                </a:solidFill>
              </a:rPr>
              <a:t>(</a:t>
            </a:r>
            <a:r>
              <a:rPr lang="ru-RU" sz="2000" dirty="0">
                <a:solidFill>
                  <a:srgbClr val="002060"/>
                </a:solidFill>
                <a:hlinkClick r:id="rId2"/>
              </a:rPr>
              <a:t>www.studentlibrary.ru</a:t>
            </a:r>
            <a:r>
              <a:rPr lang="ru-RU" sz="2000" dirty="0" smtClean="0">
                <a:solidFill>
                  <a:srgbClr val="002060"/>
                </a:solidFill>
              </a:rPr>
              <a:t>). Ресурс  </a:t>
            </a:r>
            <a:r>
              <a:rPr lang="ru-RU" sz="2000" dirty="0">
                <a:solidFill>
                  <a:srgbClr val="002060"/>
                </a:solidFill>
              </a:rPr>
              <a:t>является электронной библиотечной системой (ЭБС), предоставляющей доступ через сеть Интернет к учебной литературе и дополнительным материалам, приобретенным на основании прямых договоров с правообладателями.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Ресурс полностью </a:t>
            </a:r>
            <a:r>
              <a:rPr lang="ru-RU" sz="2000" dirty="0">
                <a:solidFill>
                  <a:srgbClr val="002060"/>
                </a:solidFill>
              </a:rPr>
              <a:t>соответствует требованиям федеральных государственных образовательных стандартов третьего поколения (ФГОС ВО 3+) к комплектованию библиотек, в том числе электронных, в части формирования фондов основной и дополнительной </a:t>
            </a:r>
            <a:r>
              <a:rPr lang="ru-RU" sz="2000" dirty="0" smtClean="0">
                <a:solidFill>
                  <a:srgbClr val="002060"/>
                </a:solidFill>
              </a:rPr>
              <a:t>литературы  </a:t>
            </a:r>
            <a:r>
              <a:rPr lang="ru-RU" sz="2000" dirty="0">
                <a:solidFill>
                  <a:srgbClr val="002060"/>
                </a:solidFill>
              </a:rPr>
              <a:t>для СО, </a:t>
            </a:r>
            <a:r>
              <a:rPr lang="ru-RU" sz="2000" dirty="0" smtClean="0">
                <a:solidFill>
                  <a:srgbClr val="002060"/>
                </a:solidFill>
              </a:rPr>
              <a:t>ВО, магистратуры, аспирантуры.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Предлагаем Вашему вниманию инструкцию по регистрациии и работе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 в  </a:t>
            </a:r>
            <a:r>
              <a:rPr lang="ru-RU" sz="2000" i="1" dirty="0" smtClean="0">
                <a:solidFill>
                  <a:srgbClr val="002060"/>
                </a:solidFill>
              </a:rPr>
              <a:t>ЭБС «Консультант студента».</a:t>
            </a:r>
            <a:endParaRPr lang="ru-RU" sz="2000" i="1" dirty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www.studentlibrary.ru/patrns/images/instructions/reg_login_persona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692948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1538" y="142852"/>
            <a:ext cx="69294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Шаг 1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smtClean="0"/>
              <a:t>Наберите </a:t>
            </a:r>
            <a:r>
              <a:rPr lang="ru-RU" dirty="0" smtClean="0"/>
              <a:t>в строке поиска интернет-браузера адрес сайта </a:t>
            </a:r>
            <a:r>
              <a:rPr lang="ru-RU" u="sng" dirty="0" smtClean="0">
                <a:hlinkClick r:id="rId3"/>
              </a:rPr>
              <a:t>www.studentlibrary.ru</a:t>
            </a:r>
            <a:r>
              <a:rPr lang="ru-RU" u="sng" dirty="0" smtClean="0"/>
              <a:t>. </a:t>
            </a:r>
            <a:r>
              <a:rPr lang="ru-RU" dirty="0" smtClean="0"/>
              <a:t>Вы попадёте </a:t>
            </a:r>
            <a:r>
              <a:rPr lang="ru-RU" dirty="0" smtClean="0"/>
              <a:t>на главную страницу сайта.</a:t>
            </a:r>
            <a:endParaRPr lang="ru-RU" sz="2800" dirty="0" smtClean="0"/>
          </a:p>
          <a:p>
            <a:pPr>
              <a:buNone/>
            </a:pPr>
            <a:r>
              <a:rPr lang="ru-RU" dirty="0" smtClean="0"/>
              <a:t>Если </a:t>
            </a:r>
            <a:r>
              <a:rPr lang="ru-RU" dirty="0" smtClean="0"/>
              <a:t>Вы еще не получили доступ, то для получения удаленного доступа, необходимо зайти на сайт с </a:t>
            </a:r>
            <a:r>
              <a:rPr lang="en-US" b="1" dirty="0" smtClean="0">
                <a:solidFill>
                  <a:srgbClr val="FF0000"/>
                </a:solidFill>
              </a:rPr>
              <a:t>IP</a:t>
            </a:r>
            <a:r>
              <a:rPr lang="ru-RU" dirty="0" smtClean="0"/>
              <a:t> </a:t>
            </a:r>
            <a:r>
              <a:rPr lang="ru-RU" dirty="0" smtClean="0"/>
              <a:t>адреса вуза и нажать «вход/регистрация».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www.studentlibrary.ru/patrns/images/instructions/new_reg_form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678661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85852" y="428605"/>
            <a:ext cx="6715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Шаг 2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Нажмите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кнопку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«регистрация»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s://www.studentlibrary.ru/patrns/images/instructions/new_reg_form_check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685804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2910" y="0"/>
            <a:ext cx="8229600" cy="2214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Шаг 3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Заполните  все окна регистрационной  формы. Далее необходимо самостоятельно присвоить имя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пользователя (не более 28-и символов - латинских букв или цифр) и пароль (не менее 6-ти и не более 28-и символов - латинских букв или цифр). После чего, введя в специальное окошко цифры с картинки,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нажмите 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кнопку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«Зарегистрироваться».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www.studentlibrary.ru/patrns/images/instructions/reg_acces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0174"/>
            <a:ext cx="571504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357322"/>
          </a:xfrm>
        </p:spPr>
        <p:txBody>
          <a:bodyPr>
            <a:noAutofit/>
          </a:bodyPr>
          <a:lstStyle/>
          <a:p>
            <a:pPr lvl="1"/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Шаг 4.</a:t>
            </a:r>
            <a:r>
              <a:rPr lang="ru-RU" dirty="0" smtClean="0">
                <a:latin typeface="+mj-lt"/>
              </a:rPr>
              <a:t>  Предоставление </a:t>
            </a:r>
            <a:r>
              <a:rPr lang="ru-RU" dirty="0">
                <a:latin typeface="+mj-lt"/>
              </a:rPr>
              <a:t>доступа по активационному </a:t>
            </a:r>
            <a:r>
              <a:rPr lang="ru-RU" dirty="0" smtClean="0">
                <a:latin typeface="+mj-lt"/>
              </a:rPr>
              <a:t>коду.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Если Вашему </a:t>
            </a:r>
            <a:r>
              <a:rPr lang="ru-RU" dirty="0" smtClean="0">
                <a:latin typeface="+mj-lt"/>
              </a:rPr>
              <a:t>ВУЗу </a:t>
            </a:r>
            <a:r>
              <a:rPr lang="ru-RU" dirty="0">
                <a:latin typeface="+mj-lt"/>
              </a:rPr>
              <a:t>доступ предоставляется по активационному коду, то Вам для получения удаленного доступа, необходимо зайти на сайт с любого компьютера и пройти процедуру регистрации (аналогично, как и при получении доступа по ip-адресу</a:t>
            </a:r>
            <a:r>
              <a:rPr lang="ru-RU" dirty="0" smtClean="0">
                <a:latin typeface="+mj-lt"/>
              </a:rPr>
              <a:t>).</a:t>
            </a:r>
            <a:endParaRPr lang="ru-RU" dirty="0">
              <a:latin typeface="+mj-lt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96614" y="5429264"/>
            <a:ext cx="84331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личном кабинете, в закладке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«доступ»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введите активационный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код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 нажмите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«активировать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». После этого Вы получите возможность работы с любого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компьютера, имеющего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выход в интернет (удаленный доступ).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2214578" cy="428620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endParaRPr lang="ru-RU" sz="1400" dirty="0"/>
          </a:p>
        </p:txBody>
      </p:sp>
      <p:pic>
        <p:nvPicPr>
          <p:cNvPr id="4" name="Содержимое 3" descr="https://www.studentlibrary.ru/patrns/images/instructions/personal_are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628654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7158" y="285728"/>
            <a:ext cx="768556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Шаг 5.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Для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входа в личный кабинет нажмите на соответствующую кнопку в правом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верхнем углу экрана.  Из личного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кабинета Вы можете попасть в различные разделы,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а также увидеть вкладку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«Администрирование»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помощью которой Вы можете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получить  различные отчеты.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29534" cy="1000132"/>
          </a:xfrm>
        </p:spPr>
        <p:txBody>
          <a:bodyPr>
            <a:noAutofit/>
          </a:bodyPr>
          <a:lstStyle/>
          <a:p>
            <a:pPr algn="l"/>
            <a:r>
              <a:rPr lang="ru-RU" sz="1800" dirty="0"/>
              <a:t>В разделе </a:t>
            </a:r>
            <a:r>
              <a:rPr lang="ru-RU" sz="1800" b="1" i="1" dirty="0">
                <a:solidFill>
                  <a:srgbClr val="FF0000"/>
                </a:solidFill>
              </a:rPr>
              <a:t>«Мои данные» </a:t>
            </a:r>
            <a:r>
              <a:rPr lang="ru-RU" sz="1800" dirty="0"/>
              <a:t>Вы можете поменять ФИО, свой статус, адрес электронной почты, а также свой номер телефона. Для изменения данных внесите исправления и нажмите </a:t>
            </a:r>
            <a:r>
              <a:rPr lang="ru-RU" sz="1800" dirty="0">
                <a:solidFill>
                  <a:srgbClr val="FF0000"/>
                </a:solidFill>
              </a:rPr>
              <a:t>«Сохранить изменения».</a:t>
            </a:r>
            <a:br>
              <a:rPr lang="ru-RU" sz="1800" dirty="0">
                <a:solidFill>
                  <a:srgbClr val="FF0000"/>
                </a:solidFill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s://www.studentlibrary.ru/patrns/images/instructions/personal_dat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00092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14"/>
            <a:ext cx="6572296" cy="1357322"/>
          </a:xfrm>
        </p:spPr>
        <p:txBody>
          <a:bodyPr>
            <a:normAutofit/>
          </a:bodyPr>
          <a:lstStyle/>
          <a:p>
            <a:pPr algn="l"/>
            <a:r>
              <a:rPr lang="ru-RU" sz="1600" dirty="0"/>
              <a:t>В разделе </a:t>
            </a:r>
            <a:r>
              <a:rPr lang="ru-RU" sz="1600" b="1" i="1" dirty="0">
                <a:solidFill>
                  <a:srgbClr val="FF0000"/>
                </a:solidFill>
              </a:rPr>
              <a:t>«Смена пароля» </a:t>
            </a:r>
            <a:r>
              <a:rPr lang="ru-RU" sz="1600" dirty="0"/>
              <a:t>можно легко поменять свой текущий пароль.</a:t>
            </a:r>
            <a:br>
              <a:rPr lang="ru-RU" sz="1600" dirty="0"/>
            </a:br>
            <a:r>
              <a:rPr lang="ru-RU" sz="1600" dirty="0" smtClean="0"/>
              <a:t>Для этого введите </a:t>
            </a:r>
            <a:r>
              <a:rPr lang="ru-RU" sz="1600" dirty="0"/>
              <a:t>данные в соответствующие поля, а также цифры с картинки (при необходимости смените картинку с помощью клика на надпись под ней</a:t>
            </a:r>
            <a:r>
              <a:rPr lang="ru-RU" sz="1600" dirty="0" smtClean="0"/>
              <a:t>).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Нажмите </a:t>
            </a:r>
            <a:r>
              <a:rPr lang="ru-RU" sz="1600" dirty="0">
                <a:solidFill>
                  <a:srgbClr val="FF0000"/>
                </a:solidFill>
              </a:rPr>
              <a:t>«Сохранить изменения</a:t>
            </a:r>
            <a:r>
              <a:rPr lang="ru-RU" sz="1600" dirty="0" smtClean="0">
                <a:solidFill>
                  <a:srgbClr val="FF0000"/>
                </a:solidFill>
              </a:rPr>
              <a:t>».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s://www.studentlibrary.ru/patrns/images/instructions/reset_password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6422386" cy="502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525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Северо- Восточный федеральный университет им.М.К.Аммосова Научная библиотека    Руководство пользователя электронной библиотечной системы  «Консультант  студента»    2020</vt:lpstr>
      <vt:lpstr>Слайд 2</vt:lpstr>
      <vt:lpstr>Слайд 3</vt:lpstr>
      <vt:lpstr>Слайд 4</vt:lpstr>
      <vt:lpstr>Слайд 5</vt:lpstr>
      <vt:lpstr>Шаг 4.  Предоставление доступа по активационному коду. Если Вашему ВУЗу доступ предоставляется по активационному коду, то Вам для получения удаленного доступа, необходимо зайти на сайт с любого компьютера и пройти процедуру регистрации (аналогично, как и при получении доступа по ip-адресу).</vt:lpstr>
      <vt:lpstr>Слайд 7</vt:lpstr>
      <vt:lpstr>В разделе «Мои данные» Вы можете поменять ФИО, свой статус, адрес электронной почты, а также свой номер телефона. Для изменения данных внесите исправления и нажмите «Сохранить изменения». </vt:lpstr>
      <vt:lpstr>В разделе «Смена пароля» можно легко поменять свой текущий пароль. Для этого введите данные в соответствующие поля, а также цифры с картинки (при необходимости смените картинку с помощью клика на надпись под ней).  Нажмите «Сохранить изменения».</vt:lpstr>
      <vt:lpstr>В разделе  «Синхронизация»  Вы можете объединить лишние (дублирующие) учетные записи. Если Вы регистрировались на сайте не один раз, желательно отказаться от использования устаревших, не актуальных для Вас логинов. </vt:lpstr>
      <vt:lpstr>В разделе «Избранное» Вы можете увидеть все Ваши закладки, проставленные на различные книги (более подробно в разделе инструкции «Чтение книг» - «Закладки»). </vt:lpstr>
      <vt:lpstr>Если Вы забыли свой пароль, то его можно легко восстановить, заполнив одно из трех полей и нажать «восстановить». Новый пароль к Вам придет на эл. почту, которую Вы указали при регистрации. </vt:lpstr>
      <vt:lpstr> </vt:lpstr>
      <vt:lpstr>Шаг 7.  В открывшемся окне введите своё имя пользователя (login) и пароль, далее нажмите «Вход» (не забудьте, что Вам нужно было пройти регистрацию до входа в систему!). </vt:lpstr>
      <vt:lpstr>Шаг 8.  После получения удаленного доступа на главной странице в разделе «Мои подписки» Вы увидите комплект книг, доступных для вашего ВУЗа. </vt:lpstr>
      <vt:lpstr>Подтверждением входа будет появление надписи «Личный кабинет» в правом верхнем углу экрана рядом с Вашим именем. А в «Личном кабинете» в закладке «Доступ» появятся включенные подписки, с информацией к комплекту с какой даты был открыт доступ и на какой срок.  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49</cp:revision>
  <dcterms:created xsi:type="dcterms:W3CDTF">2020-08-29T09:40:53Z</dcterms:created>
  <dcterms:modified xsi:type="dcterms:W3CDTF">2020-08-30T02:19:34Z</dcterms:modified>
</cp:coreProperties>
</file>